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83" r:id="rId4"/>
    <p:sldId id="284" r:id="rId5"/>
    <p:sldId id="293" r:id="rId6"/>
    <p:sldId id="285" r:id="rId7"/>
    <p:sldId id="286" r:id="rId8"/>
    <p:sldId id="287" r:id="rId9"/>
    <p:sldId id="289" r:id="rId10"/>
    <p:sldId id="290" r:id="rId11"/>
    <p:sldId id="291" r:id="rId12"/>
    <p:sldId id="292" r:id="rId13"/>
    <p:sldId id="29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6CAB7-2B67-4C21-BB9C-29A7877D6D20}" type="datetimeFigureOut">
              <a:rPr lang="en-CA" smtClean="0"/>
              <a:t>2019-10-03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94BA0-9A66-485E-BA24-90893BDCE2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89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4469-B1D5-48BC-8F82-9BCD50C34668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8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25E6-7240-48C9-92B4-736100BE55EC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665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4952C-7553-45D7-989E-0728EB2BCE60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36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5879-980D-428D-B403-A7A9D7A3F6D4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41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DF87-9CDA-49C2-A503-9BDAB3E0D2BA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37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AC745-CF7C-4656-8877-CD8A5926C0F2}" type="datetime1">
              <a:rPr lang="en-CA" smtClean="0"/>
              <a:t>2019-10-03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477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7B56B-B3BC-4F96-821A-E069E824FB25}" type="datetime1">
              <a:rPr lang="en-CA" smtClean="0"/>
              <a:t>2019-10-03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940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5EAA0-F93E-42B6-B024-B35EC42CF591}" type="datetime1">
              <a:rPr lang="en-CA" smtClean="0"/>
              <a:t>2019-10-03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600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6615-C782-46B8-A328-423640EFE423}" type="datetime1">
              <a:rPr lang="en-CA" smtClean="0"/>
              <a:t>2019-10-03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930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D0F6-F251-4455-ACC8-8ACCBA11A24C}" type="datetime1">
              <a:rPr lang="en-CA" smtClean="0"/>
              <a:t>2019-10-03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8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C222-A298-438B-B7A0-7F7B73EBDB02}" type="datetime1">
              <a:rPr lang="en-CA" smtClean="0"/>
              <a:t>2019-10-03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646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E2728-9192-4BDD-BD2D-984B8119D0A5}" type="datetime1">
              <a:rPr lang="en-CA" smtClean="0"/>
              <a:t>2019-10-03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75011-A4D0-4D5D-A999-B72CAC5DCD7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34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9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</a:t>
            </a:fld>
            <a:endParaRPr lang="en-CA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91" y="5646751"/>
            <a:ext cx="4391025" cy="10382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0864" y="4382517"/>
            <a:ext cx="5090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 smtClean="0">
                <a:solidFill>
                  <a:srgbClr val="444444"/>
                </a:solidFill>
                <a:latin typeface="Lato"/>
              </a:rPr>
              <a:t>Presentation: Niloofar Zarifi</a:t>
            </a:r>
          </a:p>
          <a:p>
            <a:endParaRPr lang="en-CA" b="1" dirty="0">
              <a:solidFill>
                <a:srgbClr val="444444"/>
              </a:solidFill>
              <a:latin typeface="Lato"/>
            </a:endParaRPr>
          </a:p>
          <a:p>
            <a:r>
              <a:rPr lang="en-US" b="1" dirty="0">
                <a:solidFill>
                  <a:srgbClr val="444444"/>
                </a:solidFill>
                <a:latin typeface="Lato"/>
              </a:rPr>
              <a:t>Project Sponsor: </a:t>
            </a:r>
            <a:r>
              <a:rPr lang="en-US" b="1" dirty="0" err="1">
                <a:solidFill>
                  <a:srgbClr val="444444"/>
                </a:solidFill>
                <a:latin typeface="Lato"/>
              </a:rPr>
              <a:t>Palawat</a:t>
            </a:r>
            <a:r>
              <a:rPr lang="en-US" b="1" dirty="0">
                <a:solidFill>
                  <a:srgbClr val="444444"/>
                </a:solidFill>
                <a:latin typeface="Lato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Lato"/>
              </a:rPr>
              <a:t>Supharerk</a:t>
            </a:r>
            <a:endParaRPr lang="en-CA" b="1" dirty="0">
              <a:solidFill>
                <a:srgbClr val="444444"/>
              </a:solidFill>
              <a:latin typeface="Lato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0076" y="5701795"/>
            <a:ext cx="403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444444"/>
                </a:solidFill>
                <a:latin typeface="Lato"/>
              </a:rPr>
              <a:t>DATA SCIENCE AND APPLICATION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368704" y="6283396"/>
            <a:ext cx="39198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solidFill>
                  <a:srgbClr val="444444"/>
                </a:solidFill>
                <a:latin typeface="Lato"/>
              </a:rPr>
              <a:t>Data Prepared: </a:t>
            </a:r>
            <a:r>
              <a:rPr lang="en-US" b="1" dirty="0">
                <a:solidFill>
                  <a:srgbClr val="444444"/>
                </a:solidFill>
                <a:latin typeface="Lato"/>
              </a:rPr>
              <a:t>October 03, </a:t>
            </a:r>
            <a:r>
              <a:rPr lang="en-US" b="1" dirty="0">
                <a:solidFill>
                  <a:srgbClr val="444444"/>
                </a:solidFill>
                <a:latin typeface="Lato"/>
              </a:rPr>
              <a:t>2019</a:t>
            </a:r>
            <a:endParaRPr lang="en-US" altLang="zh-CN" b="1" dirty="0">
              <a:solidFill>
                <a:srgbClr val="444444"/>
              </a:solidFill>
              <a:latin typeface="Lat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80048" y="1817870"/>
            <a:ext cx="86084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444444"/>
                </a:solidFill>
                <a:latin typeface="Lato"/>
              </a:rPr>
              <a:t>Diamonds </a:t>
            </a:r>
            <a:r>
              <a:rPr lang="en-US" sz="4800" b="1" dirty="0">
                <a:solidFill>
                  <a:srgbClr val="444444"/>
                </a:solidFill>
                <a:latin typeface="Lato"/>
              </a:rPr>
              <a:t>Pricing </a:t>
            </a:r>
            <a:r>
              <a:rPr lang="en-US" sz="4800" b="1" dirty="0" smtClean="0">
                <a:solidFill>
                  <a:srgbClr val="444444"/>
                </a:solidFill>
                <a:latin typeface="Lato"/>
              </a:rPr>
              <a:t>Prediction</a:t>
            </a:r>
            <a:endParaRPr lang="en-CA" sz="4800" b="1" dirty="0">
              <a:solidFill>
                <a:srgbClr val="444444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0798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Regression, </a:t>
            </a:r>
            <a:r>
              <a:rPr lang="en-CA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</a:t>
            </a:r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</a:t>
            </a:r>
            <a:endParaRPr lang="en-CA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10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108" t="63367" r="14217"/>
          <a:stretch/>
        </p:blipFill>
        <p:spPr>
          <a:xfrm>
            <a:off x="210311" y="2202995"/>
            <a:ext cx="3438145" cy="100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891" y="1559782"/>
            <a:ext cx="8258709" cy="51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65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72728" cy="1325563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the company should pay for the same Cut and different range of Carat?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11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582544"/>
              </p:ext>
            </p:extLst>
          </p:nvPr>
        </p:nvGraphicFramePr>
        <p:xfrm>
          <a:off x="6414009" y="2088325"/>
          <a:ext cx="4778247" cy="400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6044"/>
                <a:gridCol w="1242739"/>
                <a:gridCol w="1265784"/>
                <a:gridCol w="1303680"/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Cut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 smtClean="0">
                          <a:effectLst/>
                        </a:rPr>
                        <a:t>Carat_Size</a:t>
                      </a:r>
                      <a:r>
                        <a:rPr lang="en-CA" sz="1600" u="none" strike="noStrike" dirty="0" smtClean="0">
                          <a:effectLst/>
                        </a:rPr>
                        <a:t>(X)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predicted </a:t>
                      </a:r>
                      <a:r>
                        <a:rPr lang="en-CA" sz="1600" u="none" strike="noStrike" dirty="0" smtClean="0">
                          <a:effectLst/>
                        </a:rPr>
                        <a:t>price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known-price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Fair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X&lt;1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1601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2202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Fair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1&lt;X&lt;2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5558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5274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Fair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2&lt;X&lt;3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32054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11676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X&lt;1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1439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1792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1&lt;X&lt;2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6406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6345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2&lt;X&lt;3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36481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14575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ideal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X&lt;1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1202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1546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ideal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1&lt;X&lt;2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6617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7898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ideal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2&lt;X&lt;3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34948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15662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premium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X&lt;1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1237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1597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premium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1&lt;X&lt;2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6646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7233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premium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2&lt;X&lt;3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35120</a:t>
                      </a:r>
                      <a:endParaRPr lang="en-CA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14907</a:t>
                      </a:r>
                      <a:endParaRPr lang="en-CA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verygood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cut&lt;1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1314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1732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verygood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1&lt;X&lt;2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6377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7270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verygood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smtClean="0">
                          <a:effectLst/>
                        </a:rPr>
                        <a:t>2&lt;X&lt;3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34422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15120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0936" y="2167128"/>
            <a:ext cx="5038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The average price for diamond dataset and </a:t>
            </a:r>
            <a:r>
              <a:rPr lang="en-CA" dirty="0" smtClean="0">
                <a:solidFill>
                  <a:srgbClr val="FF0000"/>
                </a:solidFill>
              </a:rPr>
              <a:t>predicted price </a:t>
            </a:r>
            <a:r>
              <a:rPr lang="en-CA" dirty="0" smtClean="0"/>
              <a:t>for unpurchased diamonds.</a:t>
            </a:r>
          </a:p>
          <a:p>
            <a:endParaRPr lang="en-CA" dirty="0"/>
          </a:p>
          <a:p>
            <a:pPr marL="342900" indent="-342900">
              <a:buAutoNum type="arabicPeriod"/>
            </a:pPr>
            <a:r>
              <a:rPr lang="en-CA" dirty="0" smtClean="0"/>
              <a:t>The predicted price for small and mid weight diamond is lower than the dataset</a:t>
            </a:r>
          </a:p>
          <a:p>
            <a:pPr marL="342900" indent="-342900">
              <a:buAutoNum type="arabicPeriod"/>
            </a:pPr>
            <a:endParaRPr lang="en-CA" dirty="0" smtClean="0"/>
          </a:p>
          <a:p>
            <a:pPr marL="342900" indent="-342900">
              <a:buFontTx/>
              <a:buAutoNum type="arabicPeriod"/>
            </a:pPr>
            <a:r>
              <a:rPr lang="en-CA" dirty="0"/>
              <a:t>We should NOT trust the predicted price for heavy diamonds</a:t>
            </a:r>
            <a:r>
              <a:rPr lang="en-CA" dirty="0" smtClean="0"/>
              <a:t>!</a:t>
            </a:r>
          </a:p>
          <a:p>
            <a:pPr marL="342900" indent="-342900">
              <a:buFontTx/>
              <a:buAutoNum type="arabicPeriod"/>
            </a:pPr>
            <a:endParaRPr lang="en-CA" dirty="0"/>
          </a:p>
          <a:p>
            <a:r>
              <a:rPr lang="en-CA" dirty="0" smtClean="0"/>
              <a:t>Solution!?</a:t>
            </a:r>
          </a:p>
          <a:p>
            <a:pPr marL="342900" indent="-342900">
              <a:buFontTx/>
              <a:buAutoNum type="arabicPeriod"/>
            </a:pPr>
            <a:endParaRPr lang="en-CA" dirty="0"/>
          </a:p>
          <a:p>
            <a:pPr marL="342900" indent="-342900">
              <a:buFontTx/>
              <a:buAutoNum type="arabicPeriod"/>
            </a:pPr>
            <a:endParaRPr lang="en-CA" dirty="0" smtClean="0"/>
          </a:p>
          <a:p>
            <a:pPr marL="342900" indent="-342900">
              <a:buFontTx/>
              <a:buAutoNum type="arabicPeriod"/>
            </a:pPr>
            <a:endParaRPr lang="en-CA" dirty="0"/>
          </a:p>
          <a:p>
            <a:pPr marL="342900" indent="-342900">
              <a:buAutoNum type="arabicPeriod"/>
            </a:pPr>
            <a:endParaRPr lang="en-CA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1220449" y="2770632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10567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11220449" y="3513770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14622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1250168" y="5090684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14818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11220449" y="4269373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15489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11250168" y="5768114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15546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11250168" y="2043345"/>
            <a:ext cx="94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GLM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8531352" y="1651714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Proc</a:t>
            </a:r>
            <a:r>
              <a:rPr lang="en-CA" dirty="0" smtClean="0"/>
              <a:t> </a:t>
            </a:r>
            <a:r>
              <a:rPr lang="en-CA" dirty="0" err="1" smtClean="0"/>
              <a:t>reg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583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the company should pay for </a:t>
            </a:r>
            <a:r>
              <a:rPr lang="en-CA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CA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Carat=1.5</a:t>
            </a:r>
            <a:r>
              <a:rPr lang="en-CA" sz="3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Cut=Very Good, </a:t>
            </a:r>
            <a:r>
              <a:rPr lang="en-CA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Color=VS2?</a:t>
            </a:r>
            <a:endParaRPr lang="en-CA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12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62493"/>
              </p:ext>
            </p:extLst>
          </p:nvPr>
        </p:nvGraphicFramePr>
        <p:xfrm>
          <a:off x="2930906" y="4969161"/>
          <a:ext cx="6862317" cy="1537970"/>
        </p:xfrm>
        <a:graphic>
          <a:graphicData uri="http://schemas.openxmlformats.org/drawingml/2006/table">
            <a:tbl>
              <a:tblPr/>
              <a:tblGrid>
                <a:gridCol w="1666872"/>
                <a:gridCol w="1039089"/>
                <a:gridCol w="1039089"/>
                <a:gridCol w="1039089"/>
                <a:gridCol w="2078178"/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carat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cut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color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clarity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predicted_price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10805.4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10805.4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10112.04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8304.48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9523.83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Good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VS2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8452.59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5488" y="2167128"/>
            <a:ext cx="1122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56 diamonds from the dataset has the following parameters </a:t>
            </a:r>
            <a:endParaRPr lang="en-CA" dirty="0" smtClean="0"/>
          </a:p>
          <a:p>
            <a:r>
              <a:rPr lang="en-CA" dirty="0" smtClean="0"/>
              <a:t>Carat=1.5</a:t>
            </a:r>
            <a:r>
              <a:rPr lang="en-CA" dirty="0"/>
              <a:t>, Cut=Very Good, Color=VS2</a:t>
            </a:r>
            <a:r>
              <a:rPr lang="en-CA" dirty="0"/>
              <a:t> </a:t>
            </a:r>
          </a:p>
          <a:p>
            <a:r>
              <a:rPr lang="en-CA" dirty="0" smtClean="0"/>
              <a:t>the average price is </a:t>
            </a:r>
            <a:r>
              <a:rPr lang="en-CA" dirty="0" smtClean="0">
                <a:solidFill>
                  <a:srgbClr val="FF0000"/>
                </a:solidFill>
              </a:rPr>
              <a:t>11605.</a:t>
            </a:r>
          </a:p>
          <a:p>
            <a:endParaRPr lang="en-CA" dirty="0" smtClean="0">
              <a:solidFill>
                <a:srgbClr val="FF0000"/>
              </a:solidFill>
            </a:endParaRPr>
          </a:p>
          <a:p>
            <a:r>
              <a:rPr lang="en-CA" dirty="0" smtClean="0"/>
              <a:t>96 </a:t>
            </a:r>
            <a:r>
              <a:rPr lang="en-CA" dirty="0"/>
              <a:t>diamonds from the dataset has the following </a:t>
            </a:r>
            <a:r>
              <a:rPr lang="en-CA" dirty="0" smtClean="0"/>
              <a:t>parameters</a:t>
            </a:r>
          </a:p>
          <a:p>
            <a:r>
              <a:rPr lang="en-CA" dirty="0" smtClean="0"/>
              <a:t> 1.5&lt;Carat&lt;=1.55</a:t>
            </a:r>
            <a:r>
              <a:rPr lang="en-CA" dirty="0"/>
              <a:t>, Cut=Very Good, Color=VS2  </a:t>
            </a:r>
          </a:p>
          <a:p>
            <a:r>
              <a:rPr lang="en-CA" dirty="0" smtClean="0"/>
              <a:t>the </a:t>
            </a:r>
            <a:r>
              <a:rPr lang="en-CA" dirty="0"/>
              <a:t>average price is </a:t>
            </a:r>
            <a:r>
              <a:rPr lang="en-CA" dirty="0" smtClean="0">
                <a:solidFill>
                  <a:srgbClr val="FF0000"/>
                </a:solidFill>
              </a:rPr>
              <a:t>11604.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 smtClean="0">
                <a:solidFill>
                  <a:srgbClr val="FF0000"/>
                </a:solidFill>
              </a:rPr>
              <a:t>Predicted price for the above parameters: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24421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final bid?</a:t>
            </a:r>
            <a:endParaRPr lang="en-CA" sz="3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13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488" y="2167128"/>
            <a:ext cx="112288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Our model </a:t>
            </a:r>
            <a:r>
              <a:rPr lang="en-CA" sz="32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recommends </a:t>
            </a:r>
            <a:r>
              <a:rPr lang="en-CA" sz="3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$</a:t>
            </a:r>
            <a:r>
              <a:rPr lang="en-CA" sz="32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12,990,108 for 3000 diamonds</a:t>
            </a:r>
          </a:p>
          <a:p>
            <a:endParaRPr lang="en-CA" sz="3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r>
              <a:rPr lang="en-CA" sz="3200" dirty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What is the confidence level to bid this number?</a:t>
            </a:r>
            <a:endParaRPr lang="en-CA" sz="32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CA" sz="320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CA" sz="320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23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14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994108" y="2595110"/>
            <a:ext cx="32688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4800" b="1" dirty="0">
                <a:solidFill>
                  <a:srgbClr val="444444"/>
                </a:solidFill>
                <a:latin typeface="Lat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077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Bidding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Large Set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Diamonds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2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11" name="Picture 2" descr="http://www.dmia.net/wp-content/uploads/How-to-Source-Diamond-Jewelry-for-your-Busin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023" y="1854836"/>
            <a:ext cx="5783154" cy="43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6784" y="2420812"/>
            <a:ext cx="509016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data set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CA" sz="1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2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en-CA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</a:pPr>
            <a:r>
              <a:rPr lang="en-CA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Data Relationship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en-CA" sz="1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>
              <a:buClr>
                <a:srgbClr val="FF0000"/>
              </a:buClr>
            </a:pPr>
            <a:endParaRPr lang="en-CA" sz="1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CA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CA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8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 </a:t>
            </a:r>
            <a:r>
              <a:rPr lang="en-CA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3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369681"/>
              </p:ext>
            </p:extLst>
          </p:nvPr>
        </p:nvGraphicFramePr>
        <p:xfrm>
          <a:off x="5209032" y="1568831"/>
          <a:ext cx="6422136" cy="51526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29583"/>
                <a:gridCol w="509255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Price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price in US dollars ($326--$18,823)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Carat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weight of the diamond (0.2--5.01)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Cut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quality of the cut (Fair, Good, Very Good, Premium, Ideal)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Color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diamond colour, from D (best) to J (worst)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Clarity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measurement of how clear the diamond is (I1 (worst), SI2, SI1, VS2, VS1, VVS2, VVS1, IF (best))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length in mm (0--10.74)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width in mm (0--58.9)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depth in mm (0--31.8)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Depth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total depth percentage = z / mean(x, y) = 2 * z / (x + y) (43--79)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Table</a:t>
                      </a:r>
                      <a:endParaRPr lang="en-CA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width of top of diamond relative to widest point (43--95)</a:t>
                      </a:r>
                      <a:endParaRPr lang="en-CA" sz="14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CA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584" y="2359152"/>
            <a:ext cx="47183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Dataset: 53940 </a:t>
            </a:r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diamonds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 diamonds for sell with the </a:t>
            </a:r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attributes:</a:t>
            </a:r>
          </a:p>
          <a:p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1. carat cut</a:t>
            </a:r>
          </a:p>
          <a:p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2. </a:t>
            </a:r>
            <a:r>
              <a:rPr lang="en-CA" sz="2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cut_ord</a:t>
            </a:r>
            <a:endParaRPr lang="en-CA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3. color</a:t>
            </a:r>
          </a:p>
          <a:p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4. clarity </a:t>
            </a:r>
          </a:p>
          <a:p>
            <a:r>
              <a:rPr lang="en-CA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5. </a:t>
            </a:r>
            <a:r>
              <a:rPr lang="en-CA" sz="2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clarity_ord</a:t>
            </a:r>
            <a:r>
              <a:rPr lang="en-CA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48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 Carat </a:t>
            </a:r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CA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CA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4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xmlns="" id="{8BC89876-C30D-4523-BC4F-AD8B0EC69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5592" y="2026889"/>
            <a:ext cx="10808208" cy="4503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07592" y="2459736"/>
            <a:ext cx="3612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Heavier diamond is more valuable?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D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best color)                J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smtClean="0">
                <a:solidFill>
                  <a:srgbClr val="FF0000"/>
                </a:solidFill>
              </a:rPr>
              <a:t>worst color)</a:t>
            </a:r>
            <a:endParaRPr lang="en-CA" dirty="0">
              <a:solidFill>
                <a:srgbClr val="FF0000"/>
              </a:solidFill>
            </a:endParaRPr>
          </a:p>
          <a:p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97480" y="3182112"/>
            <a:ext cx="6949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26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 </a:t>
            </a:r>
            <a:r>
              <a:rPr lang="en-CA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Clarity </a:t>
            </a:r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Color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5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8" name="Graphic 1">
            <a:extLst>
              <a:ext uri="{FF2B5EF4-FFF2-40B4-BE49-F238E27FC236}">
                <a16:creationId xmlns:a16="http://schemas.microsoft.com/office/drawing/2014/main" xmlns="" id="{49707984-8FFC-4314-92F9-3B6B1986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1000" y="1737519"/>
            <a:ext cx="10972800" cy="457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38878" y="2111207"/>
            <a:ext cx="6538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Better clarity means lighter diamond?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Clarity order: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I1 (worst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)&lt; SI2&lt; SI1&lt; VS2&lt; VS1&lt; VVS2&lt; VVS1&lt;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IF (best</a:t>
            </a:r>
            <a:r>
              <a:rPr lang="en-US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88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Cut and Color</a:t>
            </a:r>
            <a:endParaRPr lang="en-CA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6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5" name="Graphic 2">
            <a:extLst>
              <a:ext uri="{FF2B5EF4-FFF2-40B4-BE49-F238E27FC236}">
                <a16:creationId xmlns:a16="http://schemas.microsoft.com/office/drawing/2014/main" xmlns="" id="{970E682D-C9C4-4530-9418-2A1760986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16619" y="2524208"/>
            <a:ext cx="5294716" cy="3309197"/>
          </a:xfrm>
          <a:prstGeom prst="rect">
            <a:avLst/>
          </a:prstGeom>
        </p:spPr>
      </p:pic>
      <p:pic>
        <p:nvPicPr>
          <p:cNvPr id="6" name="Graphic 1">
            <a:extLst>
              <a:ext uri="{FF2B5EF4-FFF2-40B4-BE49-F238E27FC236}">
                <a16:creationId xmlns:a16="http://schemas.microsoft.com/office/drawing/2014/main" xmlns="" id="{8AA90F54-5B46-4C9B-89B5-1E16C570D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26385" y="2524208"/>
            <a:ext cx="5294715" cy="33091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256" y="6075144"/>
            <a:ext cx="719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dirty="0" smtClean="0">
                <a:solidFill>
                  <a:srgbClr val="FF0000"/>
                </a:solidFill>
              </a:rPr>
              <a:t>uality </a:t>
            </a:r>
            <a:r>
              <a:rPr lang="en-US" dirty="0">
                <a:solidFill>
                  <a:srgbClr val="FF0000"/>
                </a:solidFill>
              </a:rPr>
              <a:t>of the </a:t>
            </a:r>
            <a:r>
              <a:rPr lang="en-US" dirty="0" smtClean="0">
                <a:solidFill>
                  <a:srgbClr val="FF0000"/>
                </a:solidFill>
              </a:rPr>
              <a:t>cut in order: Fair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&lt; Good &lt; </a:t>
            </a:r>
            <a:r>
              <a:rPr lang="en-US" dirty="0">
                <a:solidFill>
                  <a:srgbClr val="FF0000"/>
                </a:solidFill>
              </a:rPr>
              <a:t>Very </a:t>
            </a:r>
            <a:r>
              <a:rPr lang="en-US" dirty="0" smtClean="0">
                <a:solidFill>
                  <a:srgbClr val="FF0000"/>
                </a:solidFill>
              </a:rPr>
              <a:t>Good &lt;  Premium &lt; Ideal </a:t>
            </a:r>
            <a:endParaRPr lang="en-CA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Quality of the </a:t>
            </a:r>
            <a:r>
              <a:rPr lang="en-US" dirty="0" smtClean="0">
                <a:solidFill>
                  <a:srgbClr val="FF0000"/>
                </a:solidFill>
              </a:rPr>
              <a:t>color </a:t>
            </a:r>
            <a:r>
              <a:rPr lang="en-US" dirty="0">
                <a:solidFill>
                  <a:srgbClr val="FF0000"/>
                </a:solidFill>
              </a:rPr>
              <a:t>in </a:t>
            </a:r>
            <a:r>
              <a:rPr lang="en-US" dirty="0" smtClean="0">
                <a:solidFill>
                  <a:srgbClr val="FF0000"/>
                </a:solidFill>
              </a:rPr>
              <a:t>order: J &lt; I &lt; H &lt; G &lt; F &lt; E &lt; 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6619" y="1871122"/>
            <a:ext cx="671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Majority of diamonds have the best cut and medium color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9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Pair Distribution</a:t>
            </a:r>
            <a:endParaRPr lang="en-CA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7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5" name="Graphic 1">
            <a:extLst>
              <a:ext uri="{FF2B5EF4-FFF2-40B4-BE49-F238E27FC236}">
                <a16:creationId xmlns:a16="http://schemas.microsoft.com/office/drawing/2014/main" xmlns="" id="{C4C1FC96-FCE5-4F68-8195-A3D6B3683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29615" y="4114375"/>
            <a:ext cx="4692778" cy="2607099"/>
          </a:xfrm>
          <a:prstGeom prst="rect">
            <a:avLst/>
          </a:prstGeom>
        </p:spPr>
      </p:pic>
      <p:pic>
        <p:nvPicPr>
          <p:cNvPr id="6" name="Graphic 2">
            <a:extLst>
              <a:ext uri="{FF2B5EF4-FFF2-40B4-BE49-F238E27FC236}">
                <a16:creationId xmlns:a16="http://schemas.microsoft.com/office/drawing/2014/main" xmlns="" id="{AB30E80D-CA66-4DC1-A040-6481DC4B6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74561" y="1325562"/>
            <a:ext cx="4855082" cy="2697269"/>
          </a:xfrm>
          <a:prstGeom prst="rect">
            <a:avLst/>
          </a:prstGeom>
        </p:spPr>
      </p:pic>
      <p:pic>
        <p:nvPicPr>
          <p:cNvPr id="7" name="Graphic 3">
            <a:extLst>
              <a:ext uri="{FF2B5EF4-FFF2-40B4-BE49-F238E27FC236}">
                <a16:creationId xmlns:a16="http://schemas.microsoft.com/office/drawing/2014/main" xmlns="" id="{00640F06-46B5-4745-A6A9-26A2CDEBEB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774561" y="4024207"/>
            <a:ext cx="4855082" cy="26972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29615" y="177396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group of diamonds belong to</a:t>
            </a:r>
          </a:p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Ideal – Color G</a:t>
            </a:r>
          </a:p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Ideal _ Clarity VS2</a:t>
            </a:r>
          </a:p>
          <a:p>
            <a:endParaRPr lang="en-CA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group of diamonds belong to</a:t>
            </a:r>
          </a:p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Clarity I1 _ Color J</a:t>
            </a:r>
          </a:p>
          <a:p>
            <a:r>
              <a:rPr lang="en-CA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Clarity I1 _ Cut Vey Good</a:t>
            </a:r>
          </a:p>
          <a:p>
            <a:endParaRPr lang="en-CA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316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Diamonds Correlation</a:t>
            </a:r>
            <a:endParaRPr lang="en-CA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8</a:t>
            </a:fld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62" y="28924"/>
            <a:ext cx="2261819" cy="10957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7" y="1394302"/>
            <a:ext cx="5322097" cy="5258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233" y="365125"/>
            <a:ext cx="5036447" cy="617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0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5011-A4D0-4D5D-A999-B72CAC5DCD7A}" type="slidenum">
              <a:rPr lang="en-CA" smtClean="0"/>
              <a:t>9</a:t>
            </a:fld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2531"/>
            <a:ext cx="4782311" cy="29889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52" y="3722243"/>
            <a:ext cx="4798771" cy="2999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951" y="701643"/>
            <a:ext cx="4798771" cy="29992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01645"/>
            <a:ext cx="4798770" cy="29992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7592" y="986917"/>
            <a:ext cx="13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price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870192" y="3986148"/>
            <a:ext cx="13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logcarat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870192" y="954651"/>
            <a:ext cx="13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carat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1188720" y="3986148"/>
            <a:ext cx="130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/>
              <a:t>logprice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5810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13103</TotalTime>
  <Words>651</Words>
  <Application>Microsoft Office PowerPoint</Application>
  <PresentationFormat>Widescreen</PresentationFormat>
  <Paragraphs>226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SimSun</vt:lpstr>
      <vt:lpstr>Arial</vt:lpstr>
      <vt:lpstr>Calibri</vt:lpstr>
      <vt:lpstr>Calibri Light</vt:lpstr>
      <vt:lpstr>Cordia New</vt:lpstr>
      <vt:lpstr>Lato</vt:lpstr>
      <vt:lpstr>Times New Roman</vt:lpstr>
      <vt:lpstr>Wingdings</vt:lpstr>
      <vt:lpstr>Office Theme</vt:lpstr>
      <vt:lpstr>PowerPoint Presentation</vt:lpstr>
      <vt:lpstr>Bidding a Large Set of Diamonds</vt:lpstr>
      <vt:lpstr>Data Set Information</vt:lpstr>
      <vt:lpstr>Boxplot Carat and Color</vt:lpstr>
      <vt:lpstr>Boxplot Clarity and Color</vt:lpstr>
      <vt:lpstr>Distribution of Cut and Color</vt:lpstr>
      <vt:lpstr>Pair Distribution</vt:lpstr>
      <vt:lpstr>Diamonds Correlation</vt:lpstr>
      <vt:lpstr>PowerPoint Presentation</vt:lpstr>
      <vt:lpstr>Linear Regression, Proc Reg</vt:lpstr>
      <vt:lpstr>How much the company should pay for the same Cut and different range of Carat? </vt:lpstr>
      <vt:lpstr>How much the company should pay for  Carat=1.5, Cut=Very Good, Color=VS2?</vt:lpstr>
      <vt:lpstr>What is the final bid?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niloofar zarifi</dc:creator>
  <cp:lastModifiedBy>niloofar zarifi</cp:lastModifiedBy>
  <cp:revision>106</cp:revision>
  <dcterms:created xsi:type="dcterms:W3CDTF">2019-03-28T19:35:23Z</dcterms:created>
  <dcterms:modified xsi:type="dcterms:W3CDTF">2019-10-03T22:44:04Z</dcterms:modified>
</cp:coreProperties>
</file>